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omments/comment1.xml" ContentType="application/vnd.openxmlformats-officedocument.presentationml.comment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65" r:id="rId2"/>
    <p:sldId id="257" r:id="rId3"/>
    <p:sldId id="258" r:id="rId4"/>
    <p:sldId id="259" r:id="rId5"/>
    <p:sldId id="260" r:id="rId6"/>
    <p:sldId id="261" r:id="rId7"/>
    <p:sldId id="266" r:id="rId8"/>
    <p:sldId id="262" r:id="rId9"/>
    <p:sldId id="263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User" initials="U" lastIdx="1" clrIdx="0">
    <p:extLst>
      <p:ext uri="{19B8F6BF-5375-455C-9EA6-DF929625EA0E}">
        <p15:presenceInfo xmlns:p15="http://schemas.microsoft.com/office/powerpoint/2012/main" userId="User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5" d="100"/>
          <a:sy n="85" d="100"/>
        </p:scale>
        <p:origin x="744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commentAuthors" Target="commentAuthors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5-12-16T14:25:23.494" idx="1">
    <p:pos x="1458" y="2855"/>
    <p:text/>
    <p:extLst>
      <p:ext uri="{C676402C-5697-4E1C-873F-D02D1690AC5C}">
        <p15:threadingInfo xmlns:p15="http://schemas.microsoft.com/office/powerpoint/2012/main" timeZoneBias="-180"/>
      </p:ext>
    </p:extLst>
  </p:cm>
</p:cmLst>
</file>

<file path=ppt/media/image1.jp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283987-6EC8-408F-885F-6D5E62F9C3A5}" type="datetimeFigureOut">
              <a:rPr lang="ru-RU" smtClean="0"/>
              <a:t>23.12.2025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D4997F-DD18-4FA7-A20F-1A45965C0D56}" type="slidenum">
              <a:rPr lang="ru-RU" smtClean="0"/>
              <a:t>‹#›</a:t>
            </a:fld>
            <a:endParaRPr lang="ru-RU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0079720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283987-6EC8-408F-885F-6D5E62F9C3A5}" type="datetimeFigureOut">
              <a:rPr lang="ru-RU" smtClean="0"/>
              <a:t>23.12.2025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D4997F-DD18-4FA7-A20F-1A45965C0D5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858812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283987-6EC8-408F-885F-6D5E62F9C3A5}" type="datetimeFigureOut">
              <a:rPr lang="ru-RU" smtClean="0"/>
              <a:t>23.12.2025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D4997F-DD18-4FA7-A20F-1A45965C0D5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694180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283987-6EC8-408F-885F-6D5E62F9C3A5}" type="datetimeFigureOut">
              <a:rPr lang="ru-RU" smtClean="0"/>
              <a:t>23.12.2025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D4997F-DD18-4FA7-A20F-1A45965C0D5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369871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283987-6EC8-408F-885F-6D5E62F9C3A5}" type="datetimeFigureOut">
              <a:rPr lang="ru-RU" smtClean="0"/>
              <a:t>23.12.2025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D4997F-DD18-4FA7-A20F-1A45965C0D56}" type="slidenum">
              <a:rPr lang="ru-RU" smtClean="0"/>
              <a:t>‹#›</a:t>
            </a:fld>
            <a:endParaRPr lang="ru-RU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631803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283987-6EC8-408F-885F-6D5E62F9C3A5}" type="datetimeFigureOut">
              <a:rPr lang="ru-RU" smtClean="0"/>
              <a:t>23.12.2025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D4997F-DD18-4FA7-A20F-1A45965C0D5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593904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283987-6EC8-408F-885F-6D5E62F9C3A5}" type="datetimeFigureOut">
              <a:rPr lang="ru-RU" smtClean="0"/>
              <a:t>23.12.2025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D4997F-DD18-4FA7-A20F-1A45965C0D5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006956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283987-6EC8-408F-885F-6D5E62F9C3A5}" type="datetimeFigureOut">
              <a:rPr lang="ru-RU" smtClean="0"/>
              <a:t>23.12.2025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D4997F-DD18-4FA7-A20F-1A45965C0D5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270114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283987-6EC8-408F-885F-6D5E62F9C3A5}" type="datetimeFigureOut">
              <a:rPr lang="ru-RU" smtClean="0"/>
              <a:t>23.12.2025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D4997F-DD18-4FA7-A20F-1A45965C0D5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9221093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72283987-6EC8-408F-885F-6D5E62F9C3A5}" type="datetimeFigureOut">
              <a:rPr lang="ru-RU" smtClean="0"/>
              <a:t>23.12.2025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29D4997F-DD18-4FA7-A20F-1A45965C0D5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7953551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283987-6EC8-408F-885F-6D5E62F9C3A5}" type="datetimeFigureOut">
              <a:rPr lang="ru-RU" smtClean="0"/>
              <a:t>23.12.2025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D4997F-DD18-4FA7-A20F-1A45965C0D5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385353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72283987-6EC8-408F-885F-6D5E62F9C3A5}" type="datetimeFigureOut">
              <a:rPr lang="ru-RU" smtClean="0"/>
              <a:t>23.12.2025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29D4997F-DD18-4FA7-A20F-1A45965C0D56}" type="slidenum">
              <a:rPr lang="ru-RU" smtClean="0"/>
              <a:t>‹#›</a:t>
            </a:fld>
            <a:endParaRPr lang="ru-RU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445486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comments" Target="../comments/comment1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A86AE2-AE3C-F4B7-2B74-6EB1A93115D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ru-RU" sz="2800" dirty="0"/>
              <a:t>«Разработка информационной системы прогнозирования успешной защиты выпускной квалификационной работы»</a:t>
            </a:r>
            <a:br>
              <a:rPr lang="ru-RU" sz="3600" dirty="0"/>
            </a:br>
            <a:r>
              <a:rPr lang="ru-RU" sz="1600" dirty="0"/>
              <a:t>дисциплина</a:t>
            </a:r>
            <a:r>
              <a:rPr lang="en-US" sz="1600" dirty="0"/>
              <a:t>: </a:t>
            </a:r>
            <a:r>
              <a:rPr lang="ru-RU" sz="1600" dirty="0"/>
              <a:t>программная инженерия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2DCB5DD-7E8D-FF98-EAD3-5D08AF6E355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pPr algn="r"/>
            <a:r>
              <a:rPr lang="ru-RU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студент 1 курса магистратуры УТС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b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ru-RU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Карачай И. С.</a:t>
            </a:r>
            <a:br>
              <a:rPr lang="ru-RU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ru-RU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преподаватель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b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ru-RU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доцент </a:t>
            </a:r>
            <a:r>
              <a:rPr lang="ru-RU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Хакулов</a:t>
            </a:r>
            <a:r>
              <a:rPr lang="ru-RU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В.А.</a:t>
            </a:r>
          </a:p>
        </p:txBody>
      </p:sp>
    </p:spTree>
    <p:extLst>
      <p:ext uri="{BB962C8B-B14F-4D97-AF65-F5344CB8AC3E}">
        <p14:creationId xmlns:p14="http://schemas.microsoft.com/office/powerpoint/2010/main" val="332373946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5796CB-0C2A-A6F8-CE54-2FE90F422D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Введение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2C7B36-9390-5BA2-DA37-AC5922CECC6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just">
              <a:buNone/>
            </a:pPr>
            <a:r>
              <a:rPr lang="ru-RU" dirty="0"/>
              <a:t>В современных условиях образовательные учреждения сталкиваются с большими объемами информации о успеваемости студентов. </a:t>
            </a:r>
            <a:r>
              <a:rPr lang="ru-RU" dirty="0">
                <a:highlight>
                  <a:srgbClr val="FFFF00"/>
                </a:highlight>
              </a:rPr>
              <a:t>По этой причине создание информационной системы прогнозирования защиты ВКР является актуальной задачей. Однако, отсутствие оптимального критерия оценки студентов со средней успеваемостью ставит ряд задач, которые оставляет трудностей для учащихся.</a:t>
            </a:r>
          </a:p>
          <a:p>
            <a:pPr marL="0" indent="0" algn="just">
              <a:buNone/>
            </a:pPr>
            <a:r>
              <a:rPr lang="ru-RU" dirty="0"/>
              <a:t>Разработка информационной системы прогнозирования защиты ВКР позволяет централизовать данные, ускорить обработку информации, повысить точность учета и облегчить анализ успеваемости студентов. Такой подход обеспечивает прозрачность процессов и способствует повышению эффективности работы учебного заведения.</a:t>
            </a:r>
          </a:p>
        </p:txBody>
      </p:sp>
    </p:spTree>
    <p:extLst>
      <p:ext uri="{BB962C8B-B14F-4D97-AF65-F5344CB8AC3E}">
        <p14:creationId xmlns:p14="http://schemas.microsoft.com/office/powerpoint/2010/main" val="370973850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355D3B-8524-0B75-2A24-1D01663285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Цели и задачи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997E57-479D-39FB-EB25-BC478BB01D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ru-RU" b="1" dirty="0"/>
              <a:t>Цель:</a:t>
            </a:r>
            <a:br>
              <a:rPr lang="ru-RU" dirty="0"/>
            </a:br>
            <a:r>
              <a:rPr lang="ru-RU" dirty="0"/>
              <a:t>Разработка информационной системы для автоматизации учета и анализа успеваемости студентов, повышающей точность данных и эффективность образовательного процесса.</a:t>
            </a:r>
          </a:p>
          <a:p>
            <a:r>
              <a:rPr lang="ru-RU" b="1" dirty="0"/>
              <a:t>Задачи:</a:t>
            </a:r>
            <a:endParaRPr lang="ru-RU" dirty="0"/>
          </a:p>
          <a:p>
            <a:pPr>
              <a:buFont typeface="+mj-lt"/>
              <a:buAutoNum type="arabicPeriod"/>
            </a:pPr>
            <a:r>
              <a:rPr lang="ru-RU" dirty="0"/>
              <a:t>Выявить основные проблемные стороны</a:t>
            </a:r>
          </a:p>
          <a:p>
            <a:pPr>
              <a:buFont typeface="+mj-lt"/>
              <a:buAutoNum type="arabicPeriod"/>
            </a:pPr>
            <a:r>
              <a:rPr lang="ru-RU" dirty="0"/>
              <a:t>Провести анализ существующих методов учета успеваемости студентов. </a:t>
            </a:r>
          </a:p>
          <a:p>
            <a:pPr>
              <a:buFont typeface="+mj-lt"/>
              <a:buAutoNum type="arabicPeriod"/>
            </a:pPr>
            <a:r>
              <a:rPr lang="ru-RU" dirty="0"/>
              <a:t>Спроектировать структуру базы данных и интерфейс системы.</a:t>
            </a:r>
          </a:p>
          <a:p>
            <a:pPr>
              <a:buFont typeface="+mj-lt"/>
              <a:buAutoNum type="arabicPeriod"/>
            </a:pPr>
            <a:r>
              <a:rPr lang="ru-RU" dirty="0"/>
              <a:t>Реализовать программный прототип информационной системы.</a:t>
            </a:r>
          </a:p>
          <a:p>
            <a:pPr>
              <a:buFont typeface="+mj-lt"/>
              <a:buAutoNum type="arabicPeriod"/>
            </a:pPr>
            <a:r>
              <a:rPr lang="ru-RU" dirty="0"/>
              <a:t>Провести тестирование и оценку функциональности системы.</a:t>
            </a:r>
          </a:p>
        </p:txBody>
      </p:sp>
    </p:spTree>
    <p:extLst>
      <p:ext uri="{BB962C8B-B14F-4D97-AF65-F5344CB8AC3E}">
        <p14:creationId xmlns:p14="http://schemas.microsoft.com/office/powerpoint/2010/main" val="46493635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025D3A-CE46-FF5F-6309-3E259EA9F4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Анализ предметная область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8BF32D-F0B7-B959-40DC-3110F2A633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1845734"/>
            <a:ext cx="4129476" cy="4023360"/>
          </a:xfrm>
        </p:spPr>
        <p:txBody>
          <a:bodyPr>
            <a:normAutofit fontScale="70000" lnSpcReduction="20000"/>
          </a:bodyPr>
          <a:lstStyle/>
          <a:p>
            <a:pPr marL="0" indent="0" algn="just">
              <a:buNone/>
            </a:pPr>
            <a:r>
              <a:rPr lang="ru-RU" b="1" dirty="0"/>
              <a:t>Результаты анализа</a:t>
            </a:r>
            <a:r>
              <a:rPr lang="en-US" b="1" dirty="0"/>
              <a:t>:</a:t>
            </a:r>
            <a:endParaRPr lang="ru-RU" b="1" dirty="0"/>
          </a:p>
          <a:p>
            <a:pPr algn="just">
              <a:buFont typeface="Arial" panose="020B0604020202020204" pitchFamily="34" charset="0"/>
              <a:buChar char="•"/>
            </a:pPr>
            <a:r>
              <a:rPr lang="ru-RU" dirty="0"/>
              <a:t>Учебные учреждения ведут учет успеваемости студентов с использованием журналов, таблиц и отдельных программных инструментов.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ru-RU" dirty="0"/>
              <a:t>Ручной или частично автоматизированный учет приводит к ошибкам, потере данных и сложностям при анализе результатов.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ru-RU" dirty="0"/>
              <a:t>Современные информационные системы позволяют централизовать данные, автоматизировать обработку оценок и посещаемости, формировать отчеты и проводить аналитическую оценку успеваемости студентов.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ru-RU" dirty="0"/>
              <a:t>Основные пользователи системы: преподаватели, администрация учебного заведения, студенты (для просмотра своих результатов).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ru-RU" dirty="0"/>
              <a:t>Основные функции системы: ввод и хранение оценок, контроль посещаемости, формирование отчетов, анализ успеваемости по группам и дисциплинам.</a:t>
            </a:r>
          </a:p>
          <a:p>
            <a:pPr algn="just"/>
            <a:endParaRPr lang="ru-RU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EE54E21-6D3A-7511-853D-1329D948BC6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2076592"/>
            <a:ext cx="5342466" cy="35616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951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A952E8-DF8E-59E2-9E2B-9FEE922D3B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Технические требования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7957A4-1D8E-4307-181B-6FB6FBF800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1845734"/>
            <a:ext cx="4818098" cy="4023360"/>
          </a:xfrm>
        </p:spPr>
        <p:txBody>
          <a:bodyPr>
            <a:normAutofit fontScale="55000" lnSpcReduction="20000"/>
          </a:bodyPr>
          <a:lstStyle/>
          <a:p>
            <a:pPr marL="0" indent="0" algn="just">
              <a:buNone/>
            </a:pPr>
            <a:r>
              <a:rPr lang="ru-RU" b="1" dirty="0"/>
              <a:t>Функциональные требования:</a:t>
            </a:r>
            <a:endParaRPr lang="ru-RU" dirty="0"/>
          </a:p>
          <a:p>
            <a:pPr algn="just">
              <a:buFont typeface="Arial" panose="020B0604020202020204" pitchFamily="34" charset="0"/>
              <a:buChar char="•"/>
            </a:pPr>
            <a:r>
              <a:rPr lang="ru-RU" dirty="0"/>
              <a:t>Ввод, хранение и редактирование информации об успеваемости студентов.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ru-RU" dirty="0"/>
              <a:t>Отслеживание посещаемости и формирование отчетов по группам и дисциплинам.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ru-RU" dirty="0"/>
              <a:t>Возможность поиска и фильтрации данных по студентам, предметам и периодам.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ru-RU" dirty="0"/>
              <a:t>Генерация сводных отчетов для преподавателей и администрации.</a:t>
            </a:r>
          </a:p>
          <a:p>
            <a:pPr marL="0" indent="0" algn="just">
              <a:buNone/>
            </a:pPr>
            <a:r>
              <a:rPr lang="ru-RU" b="1" dirty="0"/>
              <a:t>Нефункциональные требования:</a:t>
            </a:r>
            <a:endParaRPr lang="ru-RU" dirty="0"/>
          </a:p>
          <a:p>
            <a:pPr algn="just">
              <a:buFont typeface="Arial" panose="020B0604020202020204" pitchFamily="34" charset="0"/>
              <a:buChar char="•"/>
            </a:pPr>
            <a:r>
              <a:rPr lang="ru-RU" dirty="0"/>
              <a:t>Приложение должно работать на операционных системах Windows.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ru-RU" dirty="0"/>
              <a:t>Удобный и интуитивно понятный пользовательский интерфейс.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ru-RU" dirty="0"/>
              <a:t>Высокая надежность и защита данных от случайного удаления или повреждения.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ru-RU" dirty="0"/>
              <a:t>Возможность резервного копирования и восстановления информации.</a:t>
            </a:r>
          </a:p>
          <a:p>
            <a:pPr algn="just"/>
            <a:endParaRPr lang="ru-RU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9E0EF1D-D11C-4A2F-A9CC-089391D558F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26480" y="1845735"/>
            <a:ext cx="4912359" cy="32749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786275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60A5DF-F9BB-3C62-A105-2C32D201D2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Детали реализации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46E28D-149B-2674-D2D8-81075F00122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5348111" cy="4351338"/>
          </a:xfrm>
        </p:spPr>
        <p:txBody>
          <a:bodyPr>
            <a:normAutofit/>
          </a:bodyPr>
          <a:lstStyle/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ru-RU" altLang="ru-RU" sz="11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Платформа:</a:t>
            </a:r>
            <a:r>
              <a:rPr kumimoji="0" lang="ru-RU" altLang="ru-RU" sz="11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настольное приложение на .NET с использованием </a:t>
            </a:r>
            <a:r>
              <a:rPr kumimoji="0" lang="ru-RU" altLang="ru-RU" sz="11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WinForms</a:t>
            </a:r>
            <a:r>
              <a:rPr kumimoji="0" lang="ru-RU" altLang="ru-RU" sz="11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.</a:t>
            </a: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ru-RU" altLang="ru-RU" sz="11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Функциональность:</a:t>
            </a:r>
            <a:endParaRPr kumimoji="0" lang="ru-RU" altLang="ru-RU" sz="11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457200" marR="0" lvl="1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ru-RU" altLang="ru-RU" sz="11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Ввод, редактирование и хранение данных об успеваемости студентов.</a:t>
            </a:r>
          </a:p>
          <a:p>
            <a:pPr marL="457200" marR="0" lvl="1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ru-RU" altLang="ru-RU" sz="11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Контроль посещаемости и генерация отчетов по группам и дисциплинам.</a:t>
            </a:r>
          </a:p>
          <a:p>
            <a:pPr marL="457200" marR="0" lvl="1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ru-RU" altLang="ru-RU" sz="11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Поиск и фильтрация информации для удобного доступа к данным.</a:t>
            </a: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ru-RU" altLang="ru-RU" sz="11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Интерфейс пользователя:</a:t>
            </a:r>
            <a:r>
              <a:rPr kumimoji="0" lang="ru-RU" altLang="ru-RU" sz="11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интуитивно понятный, с формами для работы с данными и навигационными элементами.</a:t>
            </a: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ru-RU" altLang="ru-RU" sz="11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База данных:</a:t>
            </a:r>
            <a:r>
              <a:rPr kumimoji="0" lang="ru-RU" altLang="ru-RU" sz="11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локальная база для хранения информации с возможностью резервного копирования.</a:t>
            </a: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ru-RU" altLang="ru-RU" sz="11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Тестирование:</a:t>
            </a:r>
            <a:r>
              <a:rPr kumimoji="0" lang="ru-RU" altLang="ru-RU" sz="11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проверка корректности ввода данных, формирования отчетов и стабильности работы приложения.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ru-RU" altLang="ru-RU" sz="11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B132C17-101A-D86D-C2CE-F58F23E9331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48588" y="1813560"/>
            <a:ext cx="5308601" cy="35390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996379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A99F02-992A-9826-672D-1CA872E785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Реализованный прототип	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BC8865F-439B-9846-F04A-790C051D876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7280" y="1919205"/>
            <a:ext cx="6812588" cy="3915977"/>
          </a:xfrm>
        </p:spPr>
      </p:pic>
    </p:spTree>
    <p:extLst>
      <p:ext uri="{BB962C8B-B14F-4D97-AF65-F5344CB8AC3E}">
        <p14:creationId xmlns:p14="http://schemas.microsoft.com/office/powerpoint/2010/main" val="51262471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801E11-165D-4665-AC4B-97620C77B2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b="1" dirty="0"/>
              <a:t>Экономическая эффективность</a:t>
            </a:r>
            <a:endParaRPr lang="ru-R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355025-D501-0302-2614-7B820F4ED8E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1845734"/>
            <a:ext cx="4197209" cy="4023360"/>
          </a:xfrm>
        </p:spPr>
        <p:txBody>
          <a:bodyPr>
            <a:normAutofit fontScale="70000" lnSpcReduction="20000"/>
          </a:bodyPr>
          <a:lstStyle/>
          <a:p>
            <a:pPr algn="just">
              <a:buFont typeface="Arial" panose="020B0604020202020204" pitchFamily="34" charset="0"/>
              <a:buChar char="•"/>
            </a:pPr>
            <a:r>
              <a:rPr lang="ru-RU" b="1" dirty="0"/>
              <a:t>Сокращение времени обработки данных</a:t>
            </a:r>
            <a:r>
              <a:rPr lang="ru-RU" dirty="0"/>
              <a:t> – автоматизация учета успеваемости позволяет преподавателям и администрации быстрее вводить и анализировать информацию.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ru-RU" b="1" dirty="0"/>
              <a:t>Снижение ошибок и потери данных</a:t>
            </a:r>
            <a:r>
              <a:rPr lang="ru-RU" dirty="0"/>
              <a:t> – централизованное хранение информации уменьшает количество ошибок и необходимость ручной сверки.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ru-RU" b="1" dirty="0"/>
              <a:t>Экономия ресурсов</a:t>
            </a:r>
            <a:r>
              <a:rPr lang="ru-RU" dirty="0"/>
              <a:t> – уменьшение затрат на бумажные журналы и отчеты, снижение нагрузки на сотрудников.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ru-RU" b="1" dirty="0"/>
              <a:t>Повышение управляемости</a:t>
            </a:r>
            <a:r>
              <a:rPr lang="ru-RU" dirty="0"/>
              <a:t> – система предоставляет готовые отчеты и аналитические данные для принятия решений, что повышает эффективность образовательного процесса.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ru-RU" b="1" dirty="0"/>
              <a:t>Долгосрочные выгоды</a:t>
            </a:r>
            <a:r>
              <a:rPr lang="ru-RU" dirty="0"/>
              <a:t> – возможность масштабирования и повторного использования системы в дальнейшем, минимизация дополнительных расходов на обучение персонала.</a:t>
            </a:r>
          </a:p>
          <a:p>
            <a:endParaRPr lang="ru-RU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894B5F2-F1CE-BB6C-374F-719955B1064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94400" y="1845734"/>
            <a:ext cx="5161280" cy="34408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297289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444A4F-25AB-1039-E7C2-FEC715FD6F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Выводы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2FC645-8F20-7FE9-45D1-8BDC4891B09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just">
              <a:buNone/>
            </a:pPr>
            <a:r>
              <a:rPr lang="ru-RU" dirty="0"/>
              <a:t>В ходе реализации проекта была разработана информационная система учета успеваемости студентов, обеспечивающая централизованное хранение данных и удобное управление информацией. Выполнен полный цикл работ: от анализа предметной области и определения требований до разработки, тестирования и подготовки настольного приложения на </a:t>
            </a:r>
            <a:r>
              <a:rPr lang="ru-RU" dirty="0" err="1"/>
              <a:t>WinForms</a:t>
            </a:r>
            <a:r>
              <a:rPr lang="ru-RU" dirty="0"/>
              <a:t> к использованию.</a:t>
            </a:r>
          </a:p>
          <a:p>
            <a:r>
              <a:rPr lang="ru-RU" dirty="0"/>
              <a:t>Данная работа натолкнула меня на </a:t>
            </a:r>
            <a:r>
              <a:rPr lang="ru-RU" dirty="0" err="1"/>
              <a:t>мысльо</a:t>
            </a:r>
            <a:r>
              <a:rPr lang="ru-RU" dirty="0"/>
              <a:t> создании интеллектуальной системы, которая мониторит усвояемость и, то есть процесс усвоения студентом материала, представленный данными, базами данными, формируемые студентами в ходе очередного тестировании. И предоставляет данную базу студентам, что они на какие темы необходимо </a:t>
            </a:r>
            <a:r>
              <a:rPr lang="ru-RU"/>
              <a:t>обратить внимание.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63317806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ct">
  <a:themeElements>
    <a:clrScheme name="Retrospect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61</TotalTime>
  <Words>643</Words>
  <Application>Microsoft Office PowerPoint</Application>
  <PresentationFormat>Widescreen</PresentationFormat>
  <Paragraphs>50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Arial</vt:lpstr>
      <vt:lpstr>Calibri</vt:lpstr>
      <vt:lpstr>Calibri Light</vt:lpstr>
      <vt:lpstr>Times New Roman</vt:lpstr>
      <vt:lpstr>Retrospect</vt:lpstr>
      <vt:lpstr>«Разработка информационной системы прогнозирования успешной защиты выпускной квалификационной работы» дисциплина: программная инженерия</vt:lpstr>
      <vt:lpstr>Введение</vt:lpstr>
      <vt:lpstr>Цели и задачи</vt:lpstr>
      <vt:lpstr>Анализ предметная область</vt:lpstr>
      <vt:lpstr>Технические требования</vt:lpstr>
      <vt:lpstr>Детали реализации</vt:lpstr>
      <vt:lpstr>Реализованный прототип </vt:lpstr>
      <vt:lpstr>Экономическая эффективность</vt:lpstr>
      <vt:lpstr>Выводы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«Разработка информационной системы учета успеваемости» дисциплина: программная инженерия</dc:title>
  <dc:creator>Ildar Karachai</dc:creator>
  <cp:lastModifiedBy>Ildar Karachai</cp:lastModifiedBy>
  <cp:revision>7</cp:revision>
  <dcterms:created xsi:type="dcterms:W3CDTF">2025-12-14T20:08:38Z</dcterms:created>
  <dcterms:modified xsi:type="dcterms:W3CDTF">2025-12-23T07:45:40Z</dcterms:modified>
</cp:coreProperties>
</file>

<file path=docProps/thumbnail.jpeg>
</file>